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d9d836a65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d9d836a65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p1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9d836a6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9d836a6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08001" y="457200"/>
            <a:ext cx="6447501" cy="25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024604" y="2724150"/>
            <a:ext cx="5418393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 sz="12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08001" y="3352800"/>
            <a:ext cx="6447501" cy="1178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N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6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N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6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508001" y="1448991"/>
            <a:ext cx="6447501" cy="19465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698500" y="457200"/>
            <a:ext cx="6070601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N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6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IN" sz="6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6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514350" y="457200"/>
            <a:ext cx="6441152" cy="2266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Trebuchet MS"/>
              <a:buNone/>
              <a:defRPr b="0" sz="33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07999" y="3009900"/>
            <a:ext cx="6447502" cy="385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Font typeface="Trebuchet MS"/>
              <a:buNone/>
              <a:defRPr sz="180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508001" y="3395586"/>
            <a:ext cx="6447501" cy="1135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2276462" y="-148019"/>
            <a:ext cx="2910580" cy="64475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4495739" y="1937216"/>
            <a:ext cx="3938588" cy="9785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1186264" y="-221062"/>
            <a:ext cx="3938588" cy="5295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5" name="Google Shape;145;p19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46" name="Google Shape;146;p19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19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8" name="Google Shape;148;p19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" name="Google Shape;151;p20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2" name="Google Shape;15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" name="Google Shape;156;p2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21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8" name="Google Shape;15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0" name="Google Shape;30;p3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2" name="Google Shape;32;p3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33" name="Google Shape;33;p3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36" name="Google Shape;36;p3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37" name="Google Shape;37;p3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38" name="Google Shape;38;p3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" name="Google Shape;40;p3"/>
          <p:cNvSpPr txBox="1"/>
          <p:nvPr>
            <p:ph type="ctrTitle"/>
          </p:nvPr>
        </p:nvSpPr>
        <p:spPr>
          <a:xfrm>
            <a:off x="1130300" y="1803400"/>
            <a:ext cx="5825202" cy="12347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50"/>
              <a:buFont typeface="Trebuchet MS"/>
              <a:buNone/>
              <a:defRPr sz="405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subTitle"/>
          </p:nvPr>
        </p:nvSpPr>
        <p:spPr>
          <a:xfrm>
            <a:off x="1130300" y="3038125"/>
            <a:ext cx="5825202" cy="8226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3" name="Google Shape;163;p22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3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23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" name="Google Shape;175;p25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7" name="Google Shape;18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508001" y="2025651"/>
            <a:ext cx="6447501" cy="136993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Trebuchet MS"/>
              <a:buNone/>
              <a:defRPr b="0" sz="3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508001" y="3395586"/>
            <a:ext cx="6447501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500">
                <a:solidFill>
                  <a:srgbClr val="FEFEFE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35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8001" y="1620442"/>
            <a:ext cx="3138026" cy="291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3817477" y="1620442"/>
            <a:ext cx="3138026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506809" y="1620737"/>
            <a:ext cx="313921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506809" y="2052934"/>
            <a:ext cx="3139217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3816287" y="1620737"/>
            <a:ext cx="3139214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None/>
              <a:defRPr b="0" sz="1800"/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b="1" sz="13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960"/>
              <a:buNone/>
              <a:defRPr b="1" sz="12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3816288" y="2052934"/>
            <a:ext cx="3139213" cy="2478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508001" y="1123953"/>
            <a:ext cx="2890896" cy="9588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Trebuchet MS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3570346" y="386193"/>
            <a:ext cx="3385156" cy="4144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508001" y="2082802"/>
            <a:ext cx="2890896" cy="193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840"/>
              <a:buNone/>
              <a:defRPr sz="105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508001" y="3600450"/>
            <a:ext cx="64475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b="0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508001" y="457200"/>
            <a:ext cx="6447501" cy="2884289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508001" y="4025504"/>
            <a:ext cx="6447500" cy="505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1pPr>
            <a:lvl2pPr indent="-22860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720"/>
              <a:buNone/>
              <a:defRPr sz="900"/>
            </a:lvl2pPr>
            <a:lvl3pPr indent="-22860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00"/>
              <a:buNone/>
              <a:defRPr sz="750"/>
            </a:lvl3pPr>
            <a:lvl4pPr indent="-22860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4pPr>
            <a:lvl5pPr indent="-228600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5pPr>
            <a:lvl6pPr indent="-228600" lvl="5" marL="2743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6pPr>
            <a:lvl7pPr indent="-228600" lvl="6" marL="3200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7pPr>
            <a:lvl8pPr indent="-228600" lvl="7" marL="3657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8pPr>
            <a:lvl9pPr indent="-228600" lvl="8" marL="4114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540"/>
              <a:buNone/>
              <a:defRPr sz="675"/>
            </a:lvl9pPr>
          </a:lstStyle>
          <a:p/>
        </p:txBody>
      </p:sp>
      <p:sp>
        <p:nvSpPr>
          <p:cNvPr id="87" name="Google Shape;87;p10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26262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411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411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411"/>
              </a:srgb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313"/>
              </a:scheme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31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b="0" i="0" sz="27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97180" lvl="0" marL="457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080"/>
              <a:buFont typeface="Noto Sans Symbols"/>
              <a:buChar char="►"/>
              <a:defRPr b="0" i="0" sz="135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89560" lvl="1" marL="914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1939" lvl="2" marL="1371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840"/>
              <a:buFont typeface="Noto Sans Symbols"/>
              <a:buChar char="►"/>
              <a:defRPr b="0" i="0" sz="105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74319" lvl="3" marL="1828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74320" lvl="4" marL="22860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74320" lvl="5" marL="27432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74320" lvl="6" marL="32004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74320" lvl="7" marL="36576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74320" lvl="8" marL="4114800" marR="0" rt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720"/>
              <a:buFont typeface="Noto Sans Symbols"/>
              <a:buChar char="►"/>
              <a:defRPr b="0" i="0" sz="900" u="none" cap="none" strike="noStrike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b="0" i="0" sz="3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gradFill>
          <a:gsLst>
            <a:gs pos="0">
              <a:srgbClr val="FAFDF1"/>
            </a:gs>
            <a:gs pos="50000">
              <a:schemeClr val="lt1"/>
            </a:gs>
            <a:gs pos="83000">
              <a:srgbClr val="CEEA96"/>
            </a:gs>
            <a:gs pos="100000">
              <a:srgbClr val="DFF1B8"/>
            </a:gs>
          </a:gsLst>
          <a:lin ang="5400000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8"/>
          <p:cNvPicPr preferRelativeResize="0"/>
          <p:nvPr/>
        </p:nvPicPr>
        <p:blipFill rotWithShape="1">
          <a:blip r:embed="rId3">
            <a:alphaModFix/>
          </a:blip>
          <a:srcRect b="9670" l="16181" r="17020" t="11426"/>
          <a:stretch/>
        </p:blipFill>
        <p:spPr>
          <a:xfrm>
            <a:off x="256183" y="207246"/>
            <a:ext cx="1828801" cy="216027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5397333" y="3663207"/>
            <a:ext cx="362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IN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Mentor:</a:t>
            </a:r>
            <a:endParaRPr b="1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IN" sz="2400"/>
              <a:t>Mr. </a:t>
            </a:r>
            <a:r>
              <a:rPr b="0" i="0" lang="en-I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Rajeev Dixit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256183" y="4009118"/>
            <a:ext cx="4087217" cy="991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TEAM MEMBERS:</a:t>
            </a:r>
            <a:endParaRPr b="1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r>
              <a:rPr b="0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Siddhant Mishra(CS-A) </a:t>
            </a:r>
            <a:endParaRPr b="0" i="0" sz="13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r>
              <a:rPr b="0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Saumya Pandey(CS-A)</a:t>
            </a:r>
            <a:endParaRPr b="0" i="0" sz="13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1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•</a:t>
            </a:r>
            <a:r>
              <a:rPr b="0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Ritika Singh(CS-A)</a:t>
            </a:r>
            <a:endParaRPr b="0" i="0" sz="13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2690495" y="560070"/>
            <a:ext cx="5708015" cy="132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IN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YEAR PROJECT PRESENTATION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8"/>
          <p:cNvSpPr/>
          <p:nvPr/>
        </p:nvSpPr>
        <p:spPr>
          <a:xfrm>
            <a:off x="256182" y="3386208"/>
            <a:ext cx="2934507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IN" sz="18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Group CS-G-21</a:t>
            </a:r>
            <a:endParaRPr b="1" i="0" sz="18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IN" sz="13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Computer Science and Engineering</a:t>
            </a:r>
            <a:endParaRPr b="0" i="0" sz="135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2208875" y="2887375"/>
            <a:ext cx="67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IN" sz="1800">
                <a:latin typeface="Trebuchet MS"/>
                <a:ea typeface="Trebuchet MS"/>
                <a:cs typeface="Trebuchet MS"/>
                <a:sym typeface="Trebuchet MS"/>
              </a:rPr>
              <a:t>PREDICTING STOCK MARKET MOVEMENT BY ANALYZING SENTIMENT IN NEWS HEADLINES</a:t>
            </a:r>
            <a:endParaRPr b="1" i="0" sz="1800" u="none" cap="none" strike="noStrike">
              <a:solidFill>
                <a:srgbClr val="2C3C4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8"/>
          <p:cNvSpPr/>
          <p:nvPr/>
        </p:nvSpPr>
        <p:spPr>
          <a:xfrm>
            <a:off x="256183" y="2841219"/>
            <a:ext cx="200086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IN" sz="2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Project Name:</a:t>
            </a:r>
            <a:endParaRPr b="1" i="0" sz="2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387985" y="378460"/>
            <a:ext cx="8368030" cy="46507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Model Deployment: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Deploy the trained sentiment analysis model in a production environment, such as a web application.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Monitor the model's performance over time and consider retraining it periodically with new data to maintain accuracy.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Model Representation using HTMl CSS and Flask: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Evaluated the model on the test dataset.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Calculated accuracy, confusion matrix, and classification report.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Plotted the confusion matrix heatmap and visualized the model architecture.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type="title"/>
          </p:nvPr>
        </p:nvSpPr>
        <p:spPr>
          <a:xfrm>
            <a:off x="229925" y="4187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3600"/>
              <a:t>Data Flow Diagram</a:t>
            </a:r>
            <a:endParaRPr sz="3600"/>
          </a:p>
        </p:txBody>
      </p:sp>
      <p:sp>
        <p:nvSpPr>
          <p:cNvPr id="256" name="Google Shape;256;p38"/>
          <p:cNvSpPr txBox="1"/>
          <p:nvPr/>
        </p:nvSpPr>
        <p:spPr>
          <a:xfrm>
            <a:off x="3676015" y="1259840"/>
            <a:ext cx="1329690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- 0 DFD</a:t>
            </a:r>
            <a:r>
              <a:rPr b="1" i="0" lang="en-I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925" y="1900945"/>
            <a:ext cx="629602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4382770" y="2616200"/>
            <a:ext cx="220345" cy="91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IN" sz="200"/>
              <a:t>m</a:t>
            </a:r>
            <a:endParaRPr sz="200"/>
          </a:p>
        </p:txBody>
      </p:sp>
      <p:sp>
        <p:nvSpPr>
          <p:cNvPr id="263" name="Google Shape;263;p39"/>
          <p:cNvSpPr txBox="1"/>
          <p:nvPr/>
        </p:nvSpPr>
        <p:spPr>
          <a:xfrm>
            <a:off x="3711575" y="67945"/>
            <a:ext cx="1260475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-1 DFD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9"/>
          <p:cNvSpPr txBox="1"/>
          <p:nvPr/>
        </p:nvSpPr>
        <p:spPr>
          <a:xfrm>
            <a:off x="8386525" y="1723575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6350" y="798825"/>
            <a:ext cx="6673200" cy="388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/>
        </p:nvSpPr>
        <p:spPr>
          <a:xfrm>
            <a:off x="3780845" y="304340"/>
            <a:ext cx="30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Level 2 DFD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663" y="658945"/>
            <a:ext cx="5192669" cy="425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/>
        </p:nvSpPr>
        <p:spPr>
          <a:xfrm>
            <a:off x="66040" y="160310"/>
            <a:ext cx="3048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I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88" y="398650"/>
            <a:ext cx="4332951" cy="2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00" y="2849775"/>
            <a:ext cx="4401627" cy="22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1625" y="398650"/>
            <a:ext cx="4440200" cy="228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54424" y="2838875"/>
            <a:ext cx="4267326" cy="21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300" y="152400"/>
            <a:ext cx="73674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/>
              <a:t>Conclusion :</a:t>
            </a:r>
            <a:endParaRPr/>
          </a:p>
        </p:txBody>
      </p:sp>
      <p:sp>
        <p:nvSpPr>
          <p:cNvPr id="291" name="Google Shape;291;p4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In conclusion, this project of predicting stock prices using sentiment analysis on holds significant promise in providing valuable insights to investors, traders, and financial professionals.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IN"/>
              <a:t>By leveraging the power of natural language processing and machine learning, this project aims to bridge the gap between public sentiment and stock price movements, offering a unique perspective on market dynamics.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4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I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ctrTitle"/>
          </p:nvPr>
        </p:nvSpPr>
        <p:spPr>
          <a:xfrm>
            <a:off x="1680210" y="1116330"/>
            <a:ext cx="5783580" cy="10388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IN" sz="2700">
                <a:latin typeface="Times New Roman"/>
                <a:ea typeface="Times New Roman"/>
                <a:cs typeface="Times New Roman"/>
                <a:sym typeface="Times New Roman"/>
              </a:rPr>
              <a:t>Predicting stock market movement by analyzing sentiment in news headlines</a:t>
            </a:r>
            <a:endParaRPr sz="4100"/>
          </a:p>
        </p:txBody>
      </p:sp>
      <p:sp>
        <p:nvSpPr>
          <p:cNvPr id="204" name="Google Shape;204;p29"/>
          <p:cNvSpPr txBox="1"/>
          <p:nvPr>
            <p:ph idx="1" type="subTitle"/>
          </p:nvPr>
        </p:nvSpPr>
        <p:spPr>
          <a:xfrm>
            <a:off x="1680302" y="306342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5000"/>
              <a:buNone/>
            </a:pPr>
            <a:r>
              <a:rPr lang="en-IN"/>
              <a:t>Initiative to help people and researchers understand stock market better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800"/>
              <a:t>Problem statement</a:t>
            </a:r>
            <a:r>
              <a:rPr lang="en-IN"/>
              <a:t> :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Among the multiple factors that influence stock prices, and the major one is what’s happening around the globe(news), which is derived from the news.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/>
              <a:t>Our objective is to analyze this feedback and predict its potential impact on the stock's price.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800"/>
              <a:t>Objective Of This Project</a:t>
            </a:r>
            <a:endParaRPr sz="2800"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sz="2000"/>
              <a:t>The objective of this project is to help People predict stock prices using sentiment analysis on news.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IN" sz="2000"/>
              <a:t>This involves using natural language processing (NLP) techniques to analyze the sentiment of news (positive, negative, neutral) related to specific stocks or the stock market in general.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IN" sz="2000"/>
              <a:t>By gauging the sentiment expressed in these news headlines, we aim to develop a predictive model that can potentially provide insights into future stock price movements.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800"/>
              <a:t>Idea Of this Project :</a:t>
            </a:r>
            <a:endParaRPr sz="2800"/>
          </a:p>
        </p:txBody>
      </p:sp>
      <p:sp>
        <p:nvSpPr>
          <p:cNvPr id="222" name="Google Shape;222;p32"/>
          <p:cNvSpPr txBox="1"/>
          <p:nvPr>
            <p:ph idx="1" type="body"/>
          </p:nvPr>
        </p:nvSpPr>
        <p:spPr>
          <a:xfrm>
            <a:off x="387985" y="1489710"/>
            <a:ext cx="8368030" cy="2835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IN"/>
              <a:t>The idea is to make a tool using Machine Learning and python with the help of Natural Language Processing.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</a:pPr>
            <a:r>
              <a:rPr lang="en-IN"/>
              <a:t>Unravel Sentiment-Price Relationship: The project uncover insights into the relationship between sentiment and stock movements. This could include identifying sentiment that strongly </a:t>
            </a:r>
            <a:r>
              <a:rPr lang="en-IN"/>
              <a:t>affects</a:t>
            </a:r>
            <a:r>
              <a:rPr lang="en-IN"/>
              <a:t> the price movements and when it doesn't.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000"/>
              <a:buNone/>
            </a:pPr>
            <a:r>
              <a:rPr lang="en-IN"/>
              <a:t>Visualization of Results: Demonstrate the model's performance using confusion matrices. These visualizations can help convey the effectiveness of the model to stakeholders.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800"/>
              <a:t>This project is for :</a:t>
            </a:r>
            <a:endParaRPr sz="2800"/>
          </a:p>
        </p:txBody>
      </p:sp>
      <p:sp>
        <p:nvSpPr>
          <p:cNvPr id="228" name="Google Shape;228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226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IN" sz="1700"/>
              <a:t>We are aiming to make an predictive model which will utilize sentiment analysis to forecast potential stock price movements.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226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IN" sz="1700"/>
              <a:t>This project aims to empower the general public with information that can help them make better investment decisions.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226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IN" sz="1700"/>
              <a:t>This will make it easier for us to understand the relationship between people's thoughts about a stock or company and its effect on the price.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1226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IN" sz="1700"/>
              <a:t>Financial analysts, portfolio managers, and other financial professionals can use the insights to enhance their decision-making processes. </a:t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1700"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5882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5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Google Colab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Python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Flask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Html+CSS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59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Machine Learning algorithms - </a:t>
            </a:r>
            <a:r>
              <a:rPr lang="en-IN" sz="1650">
                <a:latin typeface="Times New Roman"/>
                <a:ea typeface="Times New Roman"/>
                <a:cs typeface="Times New Roman"/>
                <a:sym typeface="Times New Roman"/>
              </a:rPr>
              <a:t>LSTM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Natural Language Processing - </a:t>
            </a:r>
            <a:r>
              <a:rPr b="1" lang="en-IN" sz="1400">
                <a:latin typeface="Times New Roman"/>
                <a:ea typeface="Times New Roman"/>
                <a:cs typeface="Times New Roman"/>
                <a:sym typeface="Times New Roman"/>
              </a:rPr>
              <a:t>NLTK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Libraries -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Pandas</a:t>
            </a:r>
            <a:r>
              <a:rPr b="1" lang="en-IN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sz="1650">
                <a:latin typeface="Times New Roman"/>
                <a:ea typeface="Times New Roman"/>
                <a:cs typeface="Times New Roman"/>
                <a:sym typeface="Times New Roman"/>
              </a:rPr>
              <a:t>Keras, Scikit-learn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IN" sz="1650">
                <a:latin typeface="Times New Roman"/>
                <a:ea typeface="Times New Roman"/>
                <a:cs typeface="Times New Roman"/>
                <a:sym typeface="Times New Roman"/>
              </a:rPr>
              <a:t>TextBlob, Matplotlib and Seaborn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Classification Report, </a:t>
            </a:r>
            <a:r>
              <a:rPr lang="en-IN">
                <a:latin typeface="Times New Roman"/>
                <a:ea typeface="Times New Roman"/>
                <a:cs typeface="Times New Roman"/>
                <a:sym typeface="Times New Roman"/>
              </a:rPr>
              <a:t>Confusion Matrix,Accuracy Score</a:t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800"/>
              <a:t>Technology &amp; Libraries used :</a:t>
            </a:r>
            <a:endParaRPr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156760" y="7311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IN" sz="2000"/>
              <a:t>A summary of what we have:</a:t>
            </a:r>
            <a:endParaRPr sz="2000"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387985" y="899080"/>
            <a:ext cx="8367900" cy="3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Problem Definition: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Clearly define the problem statement, which is sentiment analysis of financial news data.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Specify the goal of the analysis, such as predicting sentiment (positive, negative, or neutral) based on news descriptions.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Data Collection and Understanding: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Identify sources for financial news data, such as Kaggle.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Collect a diverse dataset of financial news articles along with their corresponding sentiment labels.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Understand the structure of the data, including the format of news articles, sentiment labels.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Data Preprocessing: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Clean the text data by removing any irrelevant information, such as special characters, HTML tags, or punctuation.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Tokenize the text data by splitting it into individual words or tokens.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Remove stop words (commonly occurring words that do not carry significant meaning) from the text.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Apply stemming or lemmatization to reduce words to their base forms.</a:t>
            </a:r>
            <a:endParaRPr b="1"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276675" y="594175"/>
            <a:ext cx="8370600" cy="42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Model Selection and Architecture: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Choose an appropriate machine learning model for sentiment analysis.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Such as LSTM (Long Short-Term Memory), which are well-suited for sequential data like text.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Design the architecture of the model, including the number of layers, type of activation functions, and regularization techniques.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Model Training: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Split the dataset into training, validation, and testing sets.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Train the sentiment analysis model on the training data using appropriate optimization algorithms and loss functions.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Monitor the model's performance.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300">
                <a:latin typeface="Times New Roman"/>
                <a:ea typeface="Times New Roman"/>
                <a:cs typeface="Times New Roman"/>
                <a:sym typeface="Times New Roman"/>
              </a:rPr>
              <a:t>Model Evaluation:</a:t>
            </a:r>
            <a:endParaRPr b="1"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Evaluate the trained model's performance on the testing set using metrics such as accuracy and confusion matrix.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●"/>
            </a:pPr>
            <a:r>
              <a:rPr lang="en-IN" sz="1300">
                <a:latin typeface="Times New Roman"/>
                <a:ea typeface="Times New Roman"/>
                <a:cs typeface="Times New Roman"/>
                <a:sym typeface="Times New Roman"/>
              </a:rPr>
              <a:t>Analyze the model's predictions using confusion matrices to understand its strengths and weaknesses.</a:t>
            </a:r>
            <a:endParaRPr sz="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